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E4A8D3-2719-4E05-9E7B-45AEC15C2D32}">
      <dsp:nvSpPr>
        <dsp:cNvPr id="0" name=""/>
        <dsp:cNvSpPr/>
      </dsp:nvSpPr>
      <dsp:spPr>
        <a:xfrm>
          <a:off x="0" y="602531"/>
          <a:ext cx="4114800" cy="111881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Реализация основных общеобразовательных программ;</a:t>
          </a:r>
          <a:endParaRPr lang="ru-RU" sz="2000" kern="1200" dirty="0"/>
        </a:p>
      </dsp:txBody>
      <dsp:txXfrm>
        <a:off x="0" y="602531"/>
        <a:ext cx="4114800" cy="1118812"/>
      </dsp:txXfrm>
    </dsp:sp>
    <dsp:sp modelId="{25DE770B-CADF-499A-A985-29BE9C6C7938}">
      <dsp:nvSpPr>
        <dsp:cNvPr id="0" name=""/>
        <dsp:cNvSpPr/>
      </dsp:nvSpPr>
      <dsp:spPr>
        <a:xfrm>
          <a:off x="0" y="1778944"/>
          <a:ext cx="4114800" cy="111881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Удаленность этих образовательных организаций от иных образовательных организаций;</a:t>
          </a:r>
          <a:endParaRPr lang="ru-RU" sz="2000" kern="1200" dirty="0"/>
        </a:p>
      </dsp:txBody>
      <dsp:txXfrm>
        <a:off x="0" y="1778944"/>
        <a:ext cx="4114800" cy="1118812"/>
      </dsp:txXfrm>
    </dsp:sp>
    <dsp:sp modelId="{63BD2342-BA45-459D-9745-A9E2FF72F200}">
      <dsp:nvSpPr>
        <dsp:cNvPr id="0" name=""/>
        <dsp:cNvSpPr/>
      </dsp:nvSpPr>
      <dsp:spPr>
        <a:xfrm>
          <a:off x="0" y="2955356"/>
          <a:ext cx="4114800" cy="111881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Транспортная доступность; </a:t>
          </a:r>
          <a:endParaRPr lang="ru-RU" sz="2000" kern="1200" dirty="0"/>
        </a:p>
      </dsp:txBody>
      <dsp:txXfrm>
        <a:off x="0" y="2955356"/>
        <a:ext cx="4114800" cy="1118812"/>
      </dsp:txXfrm>
    </dsp:sp>
    <dsp:sp modelId="{027E2282-EE9E-4F7B-93BA-BAC8B49BE1E8}">
      <dsp:nvSpPr>
        <dsp:cNvPr id="0" name=""/>
        <dsp:cNvSpPr/>
      </dsp:nvSpPr>
      <dsp:spPr>
        <a:xfrm>
          <a:off x="0" y="4131769"/>
          <a:ext cx="4114800" cy="111881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Численность обучающихся.</a:t>
          </a:r>
          <a:endParaRPr lang="ru-RU" sz="2000" kern="1200" dirty="0"/>
        </a:p>
      </dsp:txBody>
      <dsp:txXfrm>
        <a:off x="0" y="4131769"/>
        <a:ext cx="4114800" cy="1118812"/>
      </dsp:txXfrm>
    </dsp:sp>
  </dsp:spTree>
</dsp:drawing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77762-4DB5-4F4D-97F5-26A26C73116E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D3E3F-C155-40B6-A890-6A18622D6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77762-4DB5-4F4D-97F5-26A26C73116E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D3E3F-C155-40B6-A890-6A18622D6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77762-4DB5-4F4D-97F5-26A26C73116E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D3E3F-C155-40B6-A890-6A18622D6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77762-4DB5-4F4D-97F5-26A26C73116E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D3E3F-C155-40B6-A890-6A18622D6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77762-4DB5-4F4D-97F5-26A26C73116E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D3E3F-C155-40B6-A890-6A18622D6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77762-4DB5-4F4D-97F5-26A26C73116E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D3E3F-C155-40B6-A890-6A18622D6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77762-4DB5-4F4D-97F5-26A26C73116E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D3E3F-C155-40B6-A890-6A18622D6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77762-4DB5-4F4D-97F5-26A26C73116E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D3E3F-C155-40B6-A890-6A18622D6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77762-4DB5-4F4D-97F5-26A26C73116E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D3E3F-C155-40B6-A890-6A18622D6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77762-4DB5-4F4D-97F5-26A26C73116E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D3E3F-C155-40B6-A890-6A18622D6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77762-4DB5-4F4D-97F5-26A26C73116E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D3E3F-C155-40B6-A890-6A18622D6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77762-4DB5-4F4D-97F5-26A26C73116E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D3E3F-C155-40B6-A890-6A18622D69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dsh.education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dsh.education/" TargetMode="Externa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rdsh.education/blog/news/" TargetMode="External"/><Relationship Id="rId3" Type="http://schemas.openxmlformats.org/officeDocument/2006/relationships/hyperlink" Target="https://rdsh.education/strategia1/" TargetMode="External"/><Relationship Id="rId7" Type="http://schemas.openxmlformats.org/officeDocument/2006/relationships/hyperlink" Target="https://rdsh.education/blog/lecture/" TargetMode="External"/><Relationship Id="rId12" Type="http://schemas.openxmlformats.org/officeDocument/2006/relationships/hyperlink" Target="https://rdsh.education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rdsh.education/20vek/" TargetMode="External"/><Relationship Id="rId11" Type="http://schemas.openxmlformats.org/officeDocument/2006/relationships/hyperlink" Target="https://rdsh.education/blog/news/vnimanie-v-korporativnom-universitete-novyj-opros/" TargetMode="External"/><Relationship Id="rId5" Type="http://schemas.openxmlformats.org/officeDocument/2006/relationships/hyperlink" Target="https://rdsh.education/gardens/" TargetMode="External"/><Relationship Id="rId10" Type="http://schemas.openxmlformats.org/officeDocument/2006/relationships/hyperlink" Target="https://rdsh.education/blog/news/korporativnyj-universitet-rdsh-predlagaet-vashemu-vnimaniyu-novyj-razdel-forum/" TargetMode="External"/><Relationship Id="rId4" Type="http://schemas.openxmlformats.org/officeDocument/2006/relationships/hyperlink" Target="https://rdsh.education/soderjanie/" TargetMode="External"/><Relationship Id="rId9" Type="http://schemas.openxmlformats.org/officeDocument/2006/relationships/hyperlink" Target="https://rdsh.education/metod-regioni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dsh.education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8;&#1076;&#1096;.&#1088;&#1092;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hyperlink" Target="https://rdsh.education/" TargetMode="External"/><Relationship Id="rId4" Type="http://schemas.openxmlformats.org/officeDocument/2006/relationships/hyperlink" Target="https://&#1089;&#1087;&#1086;&#1088;&#1090;.&#1088;&#1076;&#1096;.&#1088;&#1092;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dsh.education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director@rdsh.education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hyperlink" Target="mailto:inform@rdsh.education" TargetMode="External"/><Relationship Id="rId5" Type="http://schemas.openxmlformats.org/officeDocument/2006/relationships/hyperlink" Target="mailto:ucheb@rdsh.education" TargetMode="External"/><Relationship Id="rId4" Type="http://schemas.openxmlformats.org/officeDocument/2006/relationships/hyperlink" Target="mailto:metod@rdsh.educatio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5301208"/>
            <a:ext cx="7456342" cy="1008112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b="1" dirty="0" smtClean="0"/>
              <a:t>Елена Анатольевна Белорыбкина</a:t>
            </a:r>
            <a:r>
              <a:rPr lang="ru-RU" dirty="0" smtClean="0"/>
              <a:t>, </a:t>
            </a:r>
          </a:p>
          <a:p>
            <a:pPr algn="r"/>
            <a:r>
              <a:rPr lang="ru-RU" dirty="0" smtClean="0"/>
              <a:t>руководитель Центра дополнительного образования (Корпоративного университета РДШ), к.п.н.</a:t>
            </a:r>
            <a:endParaRPr lang="ru-RU" dirty="0"/>
          </a:p>
          <a:p>
            <a:endParaRPr lang="ru-RU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500034" y="285728"/>
            <a:ext cx="8072494" cy="78581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lvl="0" algn="ctr">
              <a:spcBef>
                <a:spcPct val="20000"/>
              </a:spcBef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Корпоративный университет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Российского движения школьников</a:t>
            </a:r>
          </a:p>
          <a:p>
            <a:pPr lvl="0"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0070C0"/>
                </a:solidFill>
                <a:hlinkClick r:id="rId3"/>
              </a:rPr>
              <a:t>https://rdsh.education</a:t>
            </a:r>
            <a:endParaRPr lang="ru-RU" sz="3200" b="1" dirty="0" smtClean="0">
              <a:solidFill>
                <a:srgbClr val="0070C0"/>
              </a:solidFill>
            </a:endParaRPr>
          </a:p>
          <a:p>
            <a:pPr lvl="0" algn="ctr">
              <a:spcBef>
                <a:spcPct val="20000"/>
              </a:spcBef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928671"/>
            <a:ext cx="8115328" cy="142876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РДШ </a:t>
            </a:r>
            <a:r>
              <a:rPr lang="ru-RU" dirty="0" smtClean="0"/>
              <a:t>– первая общественно-государственная организация нашей страны, у которой появился свой Корпоративный университет. </a:t>
            </a:r>
          </a:p>
          <a:p>
            <a:pPr algn="ctr"/>
            <a:r>
              <a:rPr lang="ru-RU" b="1" dirty="0" smtClean="0"/>
              <a:t>Корпоративный университет РДШ </a:t>
            </a:r>
            <a:r>
              <a:rPr lang="ru-RU" dirty="0" smtClean="0"/>
              <a:t>- это система, регламентирующая подходы и порядок деятельности по подготовке кадров </a:t>
            </a:r>
            <a:r>
              <a:rPr lang="ru-RU" dirty="0" smtClean="0"/>
              <a:t>Организации</a:t>
            </a:r>
            <a:r>
              <a:rPr lang="ru-RU" dirty="0" smtClean="0"/>
              <a:t>, представленная в сети Интернет как дистанционная образовательная платформа (</a:t>
            </a:r>
            <a:r>
              <a:rPr lang="ru-RU" dirty="0" smtClean="0">
                <a:hlinkClick r:id="rId3"/>
              </a:rPr>
              <a:t>https://rdsh.education</a:t>
            </a:r>
            <a:r>
              <a:rPr lang="ru-RU" dirty="0" smtClean="0"/>
              <a:t>) с января 2019 года. </a:t>
            </a:r>
          </a:p>
          <a:p>
            <a:pPr algn="ctr"/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86766" cy="1162050"/>
          </a:xfrm>
        </p:spPr>
        <p:txBody>
          <a:bodyPr>
            <a:normAutofit fontScale="90000"/>
          </a:bodyPr>
          <a:lstStyle/>
          <a:p>
            <a:pPr lvl="0" algn="ctr">
              <a:spcBef>
                <a:spcPct val="20000"/>
              </a:spcBef>
            </a:pPr>
            <a:r>
              <a:rPr lang="ru-RU" sz="2200" dirty="0" smtClean="0">
                <a:solidFill>
                  <a:srgbClr val="0070C0"/>
                </a:solidFill>
              </a:rPr>
              <a:t>Корпоративный университет РДШ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200" dirty="0" smtClean="0">
                <a:solidFill>
                  <a:srgbClr val="0070C0"/>
                </a:solidFill>
              </a:rPr>
              <a:t>как система подготовки кадров Организации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https://rdsh.education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) </a:t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30995" y="2143116"/>
            <a:ext cx="8698723" cy="461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928671"/>
            <a:ext cx="8258204" cy="1357322"/>
          </a:xfrm>
        </p:spPr>
        <p:txBody>
          <a:bodyPr>
            <a:normAutofit/>
          </a:bodyPr>
          <a:lstStyle/>
          <a:p>
            <a:pPr algn="ctr"/>
            <a:endParaRPr lang="ru-RU" sz="1300" b="1" dirty="0" smtClean="0"/>
          </a:p>
          <a:p>
            <a:pPr algn="ctr">
              <a:buFont typeface="Wingdings" pitchFamily="2" charset="2"/>
              <a:buChar char="§"/>
            </a:pPr>
            <a:r>
              <a:rPr lang="ru-RU" dirty="0" smtClean="0"/>
              <a:t> Управление электронным образовательным процессом, </a:t>
            </a:r>
          </a:p>
          <a:p>
            <a:pPr algn="ctr">
              <a:buFont typeface="Wingdings" pitchFamily="2" charset="2"/>
              <a:buChar char="§"/>
            </a:pPr>
            <a:r>
              <a:rPr lang="ru-RU" dirty="0" smtClean="0"/>
              <a:t> хранение электронных образовательных ресурсов РДШ, </a:t>
            </a:r>
          </a:p>
          <a:p>
            <a:pPr algn="ctr">
              <a:buFont typeface="Wingdings" pitchFamily="2" charset="2"/>
              <a:buChar char="§"/>
            </a:pPr>
            <a:r>
              <a:rPr lang="ru-RU" dirty="0" smtClean="0"/>
              <a:t> открытое онлайн-обучение четырех категорий слушателей (педагогов, включая руководителей региональных отделений РДШ, школьников, руководителей образовательных организаций и родителей).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85720" y="2285992"/>
            <a:ext cx="8572560" cy="428628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3500" b="1" dirty="0" smtClean="0"/>
              <a:t>На сайте Корпоративного университета РДШ размещены:</a:t>
            </a:r>
          </a:p>
          <a:p>
            <a:pPr lvl="0"/>
            <a:r>
              <a:rPr lang="ru-RU" sz="3500" dirty="0" smtClean="0"/>
              <a:t>Стратегия развития РДШ на период до 2022 года и методические материалы к ней (</a:t>
            </a:r>
            <a:r>
              <a:rPr lang="en-US" sz="3500" dirty="0" smtClean="0">
                <a:hlinkClick r:id="rId3"/>
              </a:rPr>
              <a:t>https://rdsh.education/strategia1/</a:t>
            </a:r>
            <a:r>
              <a:rPr lang="ru-RU" sz="3500" dirty="0" smtClean="0"/>
              <a:t>); </a:t>
            </a:r>
          </a:p>
          <a:p>
            <a:pPr lvl="0"/>
            <a:r>
              <a:rPr lang="ru-RU" sz="3500" dirty="0" smtClean="0"/>
              <a:t>образовательные программы для педагогических работников, школьников и их родителей; </a:t>
            </a:r>
          </a:p>
          <a:p>
            <a:pPr lvl="0"/>
            <a:r>
              <a:rPr lang="ru-RU" sz="3500" dirty="0" smtClean="0"/>
              <a:t>методические рекомендации по четырем направлениям деятельности Российского движения школьников (</a:t>
            </a:r>
            <a:r>
              <a:rPr lang="en-US" sz="3500" dirty="0" smtClean="0">
                <a:hlinkClick r:id="rId4"/>
              </a:rPr>
              <a:t>https://rdsh.education/soderjanie/</a:t>
            </a:r>
            <a:r>
              <a:rPr lang="ru-RU" sz="3500" dirty="0" smtClean="0"/>
              <a:t>);</a:t>
            </a:r>
          </a:p>
          <a:p>
            <a:pPr lvl="0"/>
            <a:r>
              <a:rPr lang="ru-RU" sz="3500" dirty="0" smtClean="0"/>
              <a:t>содержательные материалы проектов РДШ («Классные встречи», «Моя история»,  «Лига Ораторов»);</a:t>
            </a:r>
          </a:p>
          <a:p>
            <a:r>
              <a:rPr lang="ru-RU" sz="3500" dirty="0" smtClean="0"/>
              <a:t>содержательные материалы проектов  организаций-партнеров РДШ, например, всероссийский проект «Сады Победы» (</a:t>
            </a:r>
            <a:r>
              <a:rPr lang="en-US" sz="3500" dirty="0" smtClean="0">
                <a:hlinkClick r:id="rId5"/>
              </a:rPr>
              <a:t>https://rdsh.education/gardens/</a:t>
            </a:r>
            <a:r>
              <a:rPr lang="ru-RU" sz="3500" dirty="0" smtClean="0"/>
              <a:t>), мультимедийный учебно-методический проект «Герои Отечества. </a:t>
            </a:r>
            <a:r>
              <a:rPr lang="en-US" sz="3500" dirty="0" smtClean="0"/>
              <a:t>XX </a:t>
            </a:r>
            <a:r>
              <a:rPr lang="ru-RU" sz="3500" dirty="0" smtClean="0"/>
              <a:t>век» (</a:t>
            </a:r>
            <a:r>
              <a:rPr lang="en-US" sz="3500" dirty="0" smtClean="0">
                <a:hlinkClick r:id="rId6"/>
              </a:rPr>
              <a:t>https://rdsh.education/20vek/</a:t>
            </a:r>
            <a:r>
              <a:rPr lang="ru-RU" sz="3500" dirty="0" smtClean="0"/>
              <a:t>);</a:t>
            </a:r>
          </a:p>
          <a:p>
            <a:pPr lvl="0"/>
            <a:r>
              <a:rPr lang="ru-RU" sz="3500" dirty="0" smtClean="0"/>
              <a:t>открытые лекции практиков и ведущих ученых по психологии, воспитанию и социализации (</a:t>
            </a:r>
            <a:r>
              <a:rPr lang="en-US" sz="3500" dirty="0" smtClean="0">
                <a:hlinkClick r:id="rId7"/>
              </a:rPr>
              <a:t>https://rdsh.education/blog/lecture/</a:t>
            </a:r>
            <a:r>
              <a:rPr lang="ru-RU" sz="3500" dirty="0" smtClean="0"/>
              <a:t>);</a:t>
            </a:r>
          </a:p>
          <a:p>
            <a:pPr lvl="0"/>
            <a:r>
              <a:rPr lang="ru-RU" sz="3500" dirty="0" smtClean="0"/>
              <a:t>анонсы предстоящих образовательных мероприятий РДШ в разрезе страны и конкретного региона (</a:t>
            </a:r>
            <a:r>
              <a:rPr lang="en-US" sz="3500" dirty="0" smtClean="0">
                <a:hlinkClick r:id="rId8"/>
              </a:rPr>
              <a:t>https://rdsh.education/blog/news/</a:t>
            </a:r>
            <a:r>
              <a:rPr lang="ru-RU" sz="3500" dirty="0" smtClean="0"/>
              <a:t>); </a:t>
            </a:r>
          </a:p>
          <a:p>
            <a:pPr lvl="0"/>
            <a:r>
              <a:rPr lang="ru-RU" sz="3500" dirty="0" smtClean="0"/>
              <a:t>лучший опыт деятельности региональных отделений РДШ (</a:t>
            </a:r>
            <a:r>
              <a:rPr lang="en-US" sz="3500" dirty="0" smtClean="0">
                <a:hlinkClick r:id="rId9"/>
              </a:rPr>
              <a:t>https://rdsh.education/metod-regioni/</a:t>
            </a:r>
            <a:r>
              <a:rPr lang="ru-RU" sz="3500" dirty="0" smtClean="0"/>
              <a:t>);</a:t>
            </a:r>
          </a:p>
          <a:p>
            <a:pPr lvl="0"/>
            <a:r>
              <a:rPr lang="ru-RU" sz="3500" dirty="0" smtClean="0"/>
              <a:t>форумы по развитию детско-юношеского и молодежного общественного движения (</a:t>
            </a:r>
            <a:r>
              <a:rPr lang="en-US" sz="3500" dirty="0" smtClean="0">
                <a:hlinkClick r:id="rId10"/>
              </a:rPr>
              <a:t>https://rdsh.education/blog/news/korporativnyj-universitet-rdsh-predlagaet-vashemu-vnimaniyu-novyj-razdel-forum/</a:t>
            </a:r>
            <a:r>
              <a:rPr lang="ru-RU" sz="3500" dirty="0" smtClean="0"/>
              <a:t>);</a:t>
            </a:r>
          </a:p>
          <a:p>
            <a:pPr lvl="0"/>
            <a:r>
              <a:rPr lang="ru-RU" sz="3500" dirty="0" err="1" smtClean="0"/>
              <a:t>онлайн-опросы</a:t>
            </a:r>
            <a:r>
              <a:rPr lang="ru-RU" sz="3500" dirty="0" smtClean="0"/>
              <a:t> по выявлению образовательных потребностей руководителей региональных отделений РДШ, педагогов-практиков, школьников и их родителей (законных представителей) для подготовки новых образовательных программ (</a:t>
            </a:r>
            <a:r>
              <a:rPr lang="en-US" sz="3500" dirty="0" smtClean="0">
                <a:hlinkClick r:id="rId11"/>
              </a:rPr>
              <a:t>https://rdsh.education/blog/news/vnimanie-v-korporativnom-universitete-novyj-opros/</a:t>
            </a:r>
            <a:r>
              <a:rPr lang="ru-RU" sz="3500" dirty="0" smtClean="0"/>
              <a:t>).</a:t>
            </a:r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58204" cy="79849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Корпоративный университет РДШ как информационная образовательная среда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hlinkClick r:id="rId12"/>
              </a:rPr>
              <a:t>https://rdsh.education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ru-RU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86766" cy="1162050"/>
          </a:xfrm>
        </p:spPr>
        <p:txBody>
          <a:bodyPr anchor="t"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Корпоративный университет РДШ как единое информационное образовательное пространство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https://rdsh.education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57158" y="1142985"/>
            <a:ext cx="3643338" cy="2786082"/>
          </a:xfrm>
        </p:spPr>
        <p:txBody>
          <a:bodyPr/>
          <a:lstStyle/>
          <a:p>
            <a:r>
              <a:rPr lang="ru-RU" b="1" dirty="0" smtClean="0"/>
              <a:t>Две базовые программы: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 программа повышения квалификации «Интеграция мероприятий РДШ в программы образовательной организации» (70 часов) ;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 дополнительная общеобразовательная (общеразвивающая) программа «Российское движение школьников: планирование, организация и реализация проектной деятельности школьниками» (34 часа).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1142984"/>
            <a:ext cx="3730625" cy="248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6" y="3929066"/>
            <a:ext cx="3714776" cy="2582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3929067"/>
            <a:ext cx="3643338" cy="2595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86766" cy="1162050"/>
          </a:xfrm>
        </p:spPr>
        <p:txBody>
          <a:bodyPr anchor="t"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Корпоративного университета РДШ как часть единой информационно-образовательной системы Организации 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https://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рдш.рф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 ,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https://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спорт.рдш.рф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 ,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hlinkClick r:id="rId5"/>
              </a:rPr>
              <a:t>https://rdsh.education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ru-RU" sz="1800" dirty="0">
              <a:solidFill>
                <a:srgbClr val="0070C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571472" y="1435100"/>
            <a:ext cx="3286148" cy="4691063"/>
          </a:xfrm>
        </p:spPr>
        <p:txBody>
          <a:bodyPr>
            <a:normAutofit/>
          </a:bodyPr>
          <a:lstStyle/>
          <a:p>
            <a:r>
              <a:rPr lang="ru-RU" b="1" dirty="0" smtClean="0"/>
              <a:t>Интеграция трех действующих сайтов: </a:t>
            </a:r>
            <a:r>
              <a:rPr lang="ru-RU" dirty="0" smtClean="0"/>
              <a:t>рдш.рф, спорт.рдш.рф, </a:t>
            </a:r>
            <a:r>
              <a:rPr lang="en-US" dirty="0" smtClean="0"/>
              <a:t>rdsh</a:t>
            </a:r>
            <a:r>
              <a:rPr lang="ru-RU" dirty="0" smtClean="0"/>
              <a:t>.</a:t>
            </a:r>
            <a:r>
              <a:rPr lang="en-US" dirty="0" smtClean="0"/>
              <a:t>education</a:t>
            </a:r>
            <a:r>
              <a:rPr lang="ru-RU" dirty="0" smtClean="0"/>
              <a:t> (Корпоративный университет РДШ). </a:t>
            </a:r>
          </a:p>
          <a:p>
            <a:r>
              <a:rPr lang="ru-RU" dirty="0" smtClean="0"/>
              <a:t>Пользователи, зарегистрировавшись на любом из указанных сайтов, смогут из своего личного кабинета переходить на любой из них и пользоваться всеми ресурсами.</a:t>
            </a:r>
          </a:p>
          <a:p>
            <a:r>
              <a:rPr lang="ru-RU" dirty="0" smtClean="0"/>
              <a:t>Большинство  проектов РДШ будет состоять из информационной и образовательной части. Информационная часть проекта будет размещена на сайте рдш.рф. Образовательная часть проекта – на сайте </a:t>
            </a:r>
            <a:r>
              <a:rPr lang="en-US" dirty="0" smtClean="0"/>
              <a:t>rdsh</a:t>
            </a:r>
            <a:r>
              <a:rPr lang="ru-RU" dirty="0" smtClean="0"/>
              <a:t>.</a:t>
            </a:r>
            <a:r>
              <a:rPr lang="en-US" dirty="0" smtClean="0"/>
              <a:t>education</a:t>
            </a:r>
            <a:r>
              <a:rPr lang="ru-RU" dirty="0" smtClean="0"/>
              <a:t> .</a:t>
            </a:r>
            <a:endParaRPr lang="ru-RU" dirty="0"/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786314" y="1357298"/>
            <a:ext cx="2924190" cy="522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15328" cy="1162050"/>
          </a:xfrm>
        </p:spPr>
        <p:txBody>
          <a:bodyPr anchor="ctr"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Корпоративного университета РДШ: промежуточные итоги работы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https://rdsh.education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ru-RU" sz="18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/>
              <a:t> </a:t>
            </a:r>
            <a:r>
              <a:rPr lang="ru-RU" b="1" dirty="0" smtClean="0"/>
              <a:t>Более 45000 просмотров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 </a:t>
            </a:r>
            <a:r>
              <a:rPr lang="ru-RU" b="1" dirty="0" smtClean="0"/>
              <a:t>Более </a:t>
            </a:r>
            <a:r>
              <a:rPr lang="ru-RU" b="1" dirty="0" smtClean="0"/>
              <a:t>15000 зарегистрированных </a:t>
            </a:r>
            <a:r>
              <a:rPr lang="ru-RU" b="1" dirty="0" smtClean="0"/>
              <a:t>пользователей </a:t>
            </a:r>
            <a:r>
              <a:rPr lang="ru-RU" b="1" dirty="0" smtClean="0"/>
              <a:t> </a:t>
            </a:r>
            <a:r>
              <a:rPr lang="ru-RU" dirty="0" smtClean="0"/>
              <a:t>(свыше </a:t>
            </a:r>
            <a:r>
              <a:rPr lang="ru-RU" dirty="0" smtClean="0"/>
              <a:t>700 </a:t>
            </a:r>
            <a:r>
              <a:rPr lang="ru-RU" dirty="0" smtClean="0"/>
              <a:t>руководителей образовательных организаций, более 6800 школьников, свыше 6900 педагогов, более 800 </a:t>
            </a:r>
            <a:r>
              <a:rPr lang="ru-RU" dirty="0" smtClean="0"/>
              <a:t>родителей)</a:t>
            </a:r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 </a:t>
            </a:r>
            <a:r>
              <a:rPr lang="ru-RU" b="1" dirty="0" smtClean="0"/>
              <a:t>Свыше 12200</a:t>
            </a:r>
            <a:r>
              <a:rPr lang="ru-RU" b="1" dirty="0" smtClean="0"/>
              <a:t> </a:t>
            </a:r>
            <a:r>
              <a:rPr lang="ru-RU" b="1" dirty="0" smtClean="0"/>
              <a:t>обучающихся </a:t>
            </a:r>
            <a:r>
              <a:rPr lang="ru-RU" b="1" dirty="0" smtClean="0"/>
              <a:t>слушателей </a:t>
            </a:r>
            <a:r>
              <a:rPr lang="ru-RU" dirty="0" smtClean="0"/>
              <a:t>(15500 сертификатов)</a:t>
            </a:r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 </a:t>
            </a:r>
            <a:r>
              <a:rPr lang="ru-RU" dirty="0" smtClean="0"/>
              <a:t>На сайте Корпоративного университета </a:t>
            </a:r>
            <a:r>
              <a:rPr lang="ru-RU" b="1" dirty="0" smtClean="0"/>
              <a:t>представлен </a:t>
            </a:r>
            <a:r>
              <a:rPr lang="ru-RU" b="1" dirty="0" smtClean="0"/>
              <a:t>опыт работы региональных отделений РДШ</a:t>
            </a:r>
            <a:r>
              <a:rPr lang="ru-RU" dirty="0" smtClean="0"/>
              <a:t> Амурской, Вологодской, Воронежской, Ивановской, Курганской, Курской, Московской, Нижегородской, Новосибирской, Омской, Самарской, Свердловской, Томской, Челябинской областей, Республики Коми, Чувашской Республики, Республики Хакасия, г. Москвы и г. Санкт-Петербурга.</a:t>
            </a:r>
          </a:p>
          <a:p>
            <a:pPr>
              <a:buFont typeface="Wingdings" pitchFamily="2" charset="2"/>
              <a:buChar char="§"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929058" y="3429000"/>
            <a:ext cx="4929222" cy="3271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14744" y="1214422"/>
            <a:ext cx="207170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00760" y="1214422"/>
            <a:ext cx="2958939" cy="211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3500438"/>
            <a:ext cx="8229600" cy="2786082"/>
          </a:xfrm>
        </p:spPr>
        <p:txBody>
          <a:bodyPr>
            <a:normAutofit fontScale="90000"/>
          </a:bodyPr>
          <a:lstStyle/>
          <a:p>
            <a:r>
              <a:rPr lang="en-US" sz="22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n-US" sz="22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2200" b="1" dirty="0" smtClean="0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Наши контакты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b="1" dirty="0" smtClean="0">
                <a:solidFill>
                  <a:srgbClr val="0070C0"/>
                </a:solidFill>
              </a:rPr>
              <a:t>Елена Анатольевна </a:t>
            </a:r>
            <a:r>
              <a:rPr lang="ru-RU" sz="1800" b="1" dirty="0" smtClean="0">
                <a:solidFill>
                  <a:srgbClr val="0070C0"/>
                </a:solidFill>
              </a:rPr>
              <a:t>Белорыбкина</a:t>
            </a:r>
            <a:r>
              <a:rPr lang="ru-RU" sz="1800" dirty="0" smtClean="0">
                <a:solidFill>
                  <a:srgbClr val="0070C0"/>
                </a:solidFill>
              </a:rPr>
              <a:t>, </a:t>
            </a:r>
            <a:r>
              <a:rPr lang="en-US" sz="2200" dirty="0" smtClean="0"/>
              <a:t> </a:t>
            </a:r>
            <a:r>
              <a:rPr lang="en-US" sz="1800" dirty="0" smtClean="0">
                <a:solidFill>
                  <a:srgbClr val="0070C0"/>
                </a:solidFill>
                <a:hlinkClick r:id="rId3"/>
              </a:rPr>
              <a:t>director@rdsh.education</a:t>
            </a:r>
            <a:r>
              <a:rPr lang="ru-RU" sz="1800" dirty="0" smtClean="0">
                <a:solidFill>
                  <a:srgbClr val="0070C0"/>
                </a:solidFill>
              </a:rPr>
              <a:t> – вопросы управления, взаимодействия с партнерами;</a:t>
            </a:r>
            <a:r>
              <a:rPr lang="en-US" sz="1800" dirty="0" smtClean="0">
                <a:solidFill>
                  <a:srgbClr val="0070C0"/>
                </a:solidFill>
              </a:rPr>
              <a:t/>
            </a:r>
            <a:br>
              <a:rPr lang="en-US" sz="1800" dirty="0" smtClean="0">
                <a:solidFill>
                  <a:srgbClr val="0070C0"/>
                </a:solidFill>
              </a:rPr>
            </a:br>
            <a:r>
              <a:rPr lang="en-US" sz="1800" dirty="0" smtClean="0">
                <a:solidFill>
                  <a:srgbClr val="0070C0"/>
                </a:solidFill>
              </a:rPr>
              <a:t> </a:t>
            </a:r>
            <a:r>
              <a:rPr lang="ru-RU" sz="1800" b="1" dirty="0" smtClean="0">
                <a:solidFill>
                  <a:srgbClr val="0070C0"/>
                </a:solidFill>
              </a:rPr>
              <a:t>Ольга Викторовна </a:t>
            </a:r>
            <a:r>
              <a:rPr lang="ru-RU" sz="1800" b="1" dirty="0" smtClean="0">
                <a:solidFill>
                  <a:srgbClr val="0070C0"/>
                </a:solidFill>
              </a:rPr>
              <a:t>Токмакова</a:t>
            </a:r>
            <a:r>
              <a:rPr lang="ru-RU" sz="1800" dirty="0" smtClean="0">
                <a:solidFill>
                  <a:srgbClr val="0070C0"/>
                </a:solidFill>
              </a:rPr>
              <a:t>,</a:t>
            </a:r>
            <a:r>
              <a:rPr lang="en-US" sz="1800" dirty="0" smtClean="0">
                <a:solidFill>
                  <a:srgbClr val="0070C0"/>
                </a:solidFill>
              </a:rPr>
              <a:t> </a:t>
            </a:r>
            <a:r>
              <a:rPr lang="en-US" sz="1800" dirty="0" smtClean="0">
                <a:solidFill>
                  <a:srgbClr val="0070C0"/>
                </a:solidFill>
                <a:hlinkClick r:id="rId4"/>
              </a:rPr>
              <a:t>metod@rdsh.education</a:t>
            </a:r>
            <a:r>
              <a:rPr lang="ru-RU" sz="1800" dirty="0" smtClean="0">
                <a:solidFill>
                  <a:srgbClr val="0070C0"/>
                </a:solidFill>
              </a:rPr>
              <a:t> – вопросы размещения опыта, опросы, форумы, содержание образовательных программ, анонсы;</a:t>
            </a:r>
            <a:r>
              <a:rPr lang="en-US" sz="1800" dirty="0" smtClean="0">
                <a:solidFill>
                  <a:srgbClr val="0070C0"/>
                </a:solidFill>
              </a:rPr>
              <a:t/>
            </a:r>
            <a:br>
              <a:rPr lang="en-US" sz="1800" dirty="0" smtClean="0">
                <a:solidFill>
                  <a:srgbClr val="0070C0"/>
                </a:solidFill>
              </a:rPr>
            </a:br>
            <a:r>
              <a:rPr lang="en-US" sz="1800" dirty="0" smtClean="0">
                <a:solidFill>
                  <a:srgbClr val="0070C0"/>
                </a:solidFill>
              </a:rPr>
              <a:t> </a:t>
            </a:r>
            <a:r>
              <a:rPr lang="ru-RU" sz="1800" b="1" dirty="0" smtClean="0">
                <a:solidFill>
                  <a:srgbClr val="0070C0"/>
                </a:solidFill>
              </a:rPr>
              <a:t>Маргарита Николаевна Юрецкая</a:t>
            </a:r>
            <a:r>
              <a:rPr lang="ru-RU" sz="1800" dirty="0" smtClean="0">
                <a:solidFill>
                  <a:srgbClr val="0070C0"/>
                </a:solidFill>
              </a:rPr>
              <a:t>, </a:t>
            </a:r>
            <a:r>
              <a:rPr lang="en-US" sz="1800" dirty="0" smtClean="0">
                <a:solidFill>
                  <a:srgbClr val="0070C0"/>
                </a:solidFill>
                <a:hlinkClick r:id="rId5"/>
              </a:rPr>
              <a:t>ucheb@rdsh.education</a:t>
            </a:r>
            <a:r>
              <a:rPr lang="ru-RU" sz="1800" dirty="0" smtClean="0">
                <a:solidFill>
                  <a:srgbClr val="0070C0"/>
                </a:solidFill>
              </a:rPr>
              <a:t> – вопросы курсовой подготовки, комплектования учебных групп, аттестации;</a:t>
            </a:r>
            <a:br>
              <a:rPr lang="ru-RU" sz="1800" dirty="0" smtClean="0">
                <a:solidFill>
                  <a:srgbClr val="0070C0"/>
                </a:solidFill>
              </a:rPr>
            </a:br>
            <a:r>
              <a:rPr lang="en-US" sz="1800" b="1" dirty="0" smtClean="0">
                <a:solidFill>
                  <a:srgbClr val="0070C0"/>
                </a:solidFill>
              </a:rPr>
              <a:t> </a:t>
            </a:r>
            <a:r>
              <a:rPr lang="ru-RU" sz="1800" b="1" dirty="0" smtClean="0">
                <a:solidFill>
                  <a:srgbClr val="0070C0"/>
                </a:solidFill>
              </a:rPr>
              <a:t>Лилия Юрьевна Коренева</a:t>
            </a:r>
            <a:r>
              <a:rPr lang="ru-RU" sz="1800" dirty="0" smtClean="0">
                <a:solidFill>
                  <a:srgbClr val="0070C0"/>
                </a:solidFill>
              </a:rPr>
              <a:t>, </a:t>
            </a:r>
            <a:r>
              <a:rPr lang="en-US" sz="1800" dirty="0" smtClean="0">
                <a:solidFill>
                  <a:srgbClr val="0070C0"/>
                </a:solidFill>
                <a:hlinkClick r:id="rId6"/>
              </a:rPr>
              <a:t>inform@rdsh.education</a:t>
            </a:r>
            <a:r>
              <a:rPr lang="ru-RU" sz="1800" dirty="0" smtClean="0">
                <a:solidFill>
                  <a:srgbClr val="0070C0"/>
                </a:solidFill>
              </a:rPr>
              <a:t> – вопросы технической поддержки.</a:t>
            </a:r>
            <a:br>
              <a:rPr lang="ru-RU" sz="1800" dirty="0" smtClean="0">
                <a:solidFill>
                  <a:srgbClr val="0070C0"/>
                </a:solidFill>
              </a:rPr>
            </a:br>
            <a:endParaRPr lang="ru-RU" sz="1800" dirty="0">
              <a:solidFill>
                <a:srgbClr val="0070C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0"/>
            <a:ext cx="8572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ea typeface="+mj-ea"/>
                <a:cs typeface="+mj-cs"/>
              </a:rPr>
              <a:t>Корпоративный университет РДШ </a:t>
            </a:r>
            <a:r>
              <a:rPr lang="ru-RU" sz="2000" b="1" dirty="0" smtClean="0">
                <a:solidFill>
                  <a:srgbClr val="0070C0"/>
                </a:solidFill>
                <a:ea typeface="+mj-ea"/>
                <a:cs typeface="+mj-cs"/>
              </a:rPr>
              <a:t>–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ea typeface="+mj-ea"/>
                <a:cs typeface="+mj-cs"/>
              </a:rPr>
              <a:t>уникальное пространство</a:t>
            </a:r>
            <a:r>
              <a:rPr lang="ru-RU" sz="2000" b="1" dirty="0" smtClean="0">
                <a:solidFill>
                  <a:srgbClr val="0070C0"/>
                </a:solidFill>
                <a:ea typeface="+mj-ea"/>
                <a:cs typeface="+mj-cs"/>
              </a:rPr>
              <a:t>, где учатся вместе </a:t>
            </a:r>
            <a:r>
              <a:rPr lang="ru-RU" sz="2000" b="1" dirty="0" smtClean="0">
                <a:solidFill>
                  <a:srgbClr val="0070C0"/>
                </a:solidFill>
                <a:ea typeface="+mj-ea"/>
                <a:cs typeface="+mj-cs"/>
              </a:rPr>
              <a:t>взрослые </a:t>
            </a:r>
            <a:r>
              <a:rPr lang="ru-RU" sz="2000" b="1" dirty="0" smtClean="0">
                <a:solidFill>
                  <a:srgbClr val="0070C0"/>
                </a:solidFill>
                <a:ea typeface="+mj-ea"/>
                <a:cs typeface="+mj-cs"/>
              </a:rPr>
              <a:t>и дети!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590</Words>
  <Application>Microsoft Office PowerPoint</Application>
  <PresentationFormat>Экран (4:3)</PresentationFormat>
  <Paragraphs>39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Корпоративный университет РДШ как система подготовки кадров Организации (https://rdsh.education)   </vt:lpstr>
      <vt:lpstr>Корпоративный университет РДШ как информационная образовательная среда (https://rdsh.education)</vt:lpstr>
      <vt:lpstr>Корпоративный университет РДШ как единое информационное образовательное пространство (https://rdsh.education)</vt:lpstr>
      <vt:lpstr>Корпоративного университета РДШ как часть единой информационно-образовательной системы Организации  (https://рдш.рф , https://спорт.рдш.рф , https://rdsh.education)</vt:lpstr>
      <vt:lpstr>Корпоративного университета РДШ: промежуточные итоги работы (https://rdsh.education)</vt:lpstr>
      <vt:lpstr> Наши контакты Елена Анатольевна Белорыбкина,  director@rdsh.education – вопросы управления, взаимодействия с партнерами;  Ольга Викторовна Токмакова, metod@rdsh.education – вопросы размещения опыта, опросы, форумы, содержание образовательных программ, анонсы;  Маргарита Николаевна Юрецкая, ucheb@rdsh.education – вопросы курсовой подготовки, комплектования учебных групп, аттестации;  Лилия Юрьевна Коренева, inform@rdsh.education – вопросы технической поддержки.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Dima</dc:creator>
  <cp:lastModifiedBy>HP</cp:lastModifiedBy>
  <cp:revision>34</cp:revision>
  <dcterms:created xsi:type="dcterms:W3CDTF">2017-03-15T08:27:23Z</dcterms:created>
  <dcterms:modified xsi:type="dcterms:W3CDTF">2019-09-10T09:32:35Z</dcterms:modified>
</cp:coreProperties>
</file>